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752" r:id="rId2"/>
  </p:sldMasterIdLst>
  <p:notesMasterIdLst>
    <p:notesMasterId r:id="rId32"/>
  </p:notesMasterIdLst>
  <p:sldIdLst>
    <p:sldId id="256" r:id="rId3"/>
    <p:sldId id="276" r:id="rId4"/>
    <p:sldId id="434" r:id="rId5"/>
    <p:sldId id="287" r:id="rId6"/>
    <p:sldId id="261" r:id="rId7"/>
    <p:sldId id="282" r:id="rId8"/>
    <p:sldId id="435" r:id="rId9"/>
    <p:sldId id="264" r:id="rId10"/>
    <p:sldId id="280" r:id="rId11"/>
    <p:sldId id="289" r:id="rId12"/>
    <p:sldId id="271" r:id="rId13"/>
    <p:sldId id="281" r:id="rId14"/>
    <p:sldId id="283" r:id="rId15"/>
    <p:sldId id="436" r:id="rId16"/>
    <p:sldId id="437" r:id="rId17"/>
    <p:sldId id="438" r:id="rId18"/>
    <p:sldId id="346" r:id="rId19"/>
    <p:sldId id="347" r:id="rId20"/>
    <p:sldId id="348" r:id="rId21"/>
    <p:sldId id="409" r:id="rId22"/>
    <p:sldId id="424" r:id="rId23"/>
    <p:sldId id="429" r:id="rId24"/>
    <p:sldId id="431" r:id="rId25"/>
    <p:sldId id="382" r:id="rId26"/>
    <p:sldId id="362" r:id="rId27"/>
    <p:sldId id="284" r:id="rId28"/>
    <p:sldId id="270" r:id="rId29"/>
    <p:sldId id="285" r:id="rId30"/>
    <p:sldId id="27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3F7DE-16F5-441D-A29A-DCD19DBF4BD3}">
  <a:tblStyle styleId="{27E3F7DE-16F5-441D-A29A-DCD19DBF4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84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" y="1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9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UCLA Strategic Communications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08B831-0A9D-8C4E-9D03-8068929CECDE}" type="datetime4">
              <a:rPr lang="en-US" smtClean="0"/>
              <a:t>April 30,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F0C19-1F3A-494B-AD56-5568DAB4ED89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UCLA Strategic Communications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08B831-0A9D-8C4E-9D03-8068929CECDE}" type="datetime4">
              <a:rPr lang="en-US" smtClean="0"/>
              <a:t>April 30,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F0C19-1F3A-494B-AD56-5568DAB4ED89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94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UCLA Strategic Communications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08B831-0A9D-8C4E-9D03-8068929CECDE}" type="datetime4">
              <a:rPr lang="en-US" smtClean="0"/>
              <a:t>April 30,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F0C19-1F3A-494B-AD56-5568DAB4ED89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0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UCLA Strategic Communications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08B831-0A9D-8C4E-9D03-8068929CECDE}" type="datetime4">
              <a:rPr lang="en-US" smtClean="0"/>
              <a:t>April 30,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F0C19-1F3A-494B-AD56-5568DAB4ED89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19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UCLA Strategic Communications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08B831-0A9D-8C4E-9D03-8068929CECDE}" type="datetime4">
              <a:rPr lang="en-US" smtClean="0"/>
              <a:t>April 30,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F0C19-1F3A-494B-AD56-5568DAB4ED89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2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c8c5d864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c8c5d864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3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0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b1d7c693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b1d7c693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b1d7c69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b1d7c69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2072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1d7c693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1d7c693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Public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6994-29A3-7740-92C1-5E1064889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4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1" y="324000"/>
            <a:ext cx="7607426" cy="32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756000"/>
            <a:ext cx="7608094" cy="189000"/>
          </a:xfrm>
        </p:spPr>
        <p:txBody>
          <a:bodyPr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000" y="1296000"/>
            <a:ext cx="2189725" cy="54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24000" y="1836000"/>
            <a:ext cx="2189725" cy="2723504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00025" indent="-200025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2677894" y="1459266"/>
            <a:ext cx="190787" cy="213469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032851" y="1296000"/>
            <a:ext cx="2189725" cy="54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32851" y="1836000"/>
            <a:ext cx="2189725" cy="2723504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00025" indent="-200025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5386745" y="1459266"/>
            <a:ext cx="190787" cy="213469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741702" y="1296000"/>
            <a:ext cx="2189725" cy="54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41702" y="1836000"/>
            <a:ext cx="2189725" cy="2723504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00025" indent="-200025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318725" y="4842272"/>
            <a:ext cx="722096" cy="198248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12953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D40D-7BEA-1648-BBC3-B71A8598339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7850-7EB4-9747-88B6-3813DC3C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0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6B72BFA-E13B-4D4C-8F2C-2EDF1AD7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29, 2021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EA12AC-0E6B-6E48-8C20-5867763C83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E7314-2ACD-9B4E-A929-90FAA357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20" y="730843"/>
            <a:ext cx="7315200" cy="456777"/>
          </a:xfrm>
        </p:spPr>
        <p:txBody>
          <a:bodyPr rIns="91440"/>
          <a:lstStyle/>
          <a:p>
            <a:r>
              <a:rPr lang="en-US"/>
              <a:t>Header w/bullets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343D6-72EB-A54A-B1DB-4763B5EB30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1735753"/>
            <a:ext cx="7202488" cy="388529"/>
          </a:xfrm>
        </p:spPr>
        <p:txBody>
          <a:bodyPr/>
          <a:lstStyle>
            <a:lvl1pPr marL="173580" indent="-173580">
              <a:buFont typeface="Arial" panose="020B0604020202020204" pitchFamily="34" charset="0"/>
              <a:buChar char="•"/>
              <a:defRPr/>
            </a:lvl1pPr>
            <a:lvl2pPr marL="559566" indent="-285493">
              <a:buFont typeface="Arial" panose="020B0604020202020204" pitchFamily="34" charset="0"/>
              <a:buChar char="•"/>
              <a:defRPr/>
            </a:lvl2pPr>
            <a:lvl3pPr marL="833639" indent="-285493">
              <a:buFont typeface="Arial" panose="020B0604020202020204" pitchFamily="34" charset="0"/>
              <a:buChar char="•"/>
              <a:defRPr/>
            </a:lvl3pPr>
            <a:lvl4pPr marL="1107712" indent="-285493">
              <a:buFont typeface="Arial" panose="020B0604020202020204" pitchFamily="34" charset="0"/>
              <a:buChar char="•"/>
              <a:defRPr/>
            </a:lvl4pPr>
            <a:lvl5pPr marL="1381785" indent="-28549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Most bulleted slides should have no more than 5 bullets with only about 5-6 words per bullet.</a:t>
            </a:r>
          </a:p>
        </p:txBody>
      </p:sp>
    </p:spTree>
    <p:extLst>
      <p:ext uri="{BB962C8B-B14F-4D97-AF65-F5344CB8AC3E}">
        <p14:creationId xmlns:p14="http://schemas.microsoft.com/office/powerpoint/2010/main" val="231774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ondary Header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6DF2BE-5EBE-5B40-92D3-2880086C2A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1" y="1735752"/>
            <a:ext cx="7314883" cy="410867"/>
          </a:xfrm>
        </p:spPr>
        <p:txBody>
          <a:bodyPr lIns="457200" tIns="0" anchor="t" anchorCtr="0">
            <a:spAutoFit/>
          </a:bodyPr>
          <a:lstStyle>
            <a:lvl1pPr marL="0" indent="0">
              <a:buNone/>
              <a:defRPr b="1" cap="all" baseline="0"/>
            </a:lvl1pPr>
            <a:lvl2pPr marL="342591" indent="0">
              <a:buNone/>
              <a:defRPr b="1" cap="all" baseline="0"/>
            </a:lvl2pPr>
            <a:lvl3pPr marL="685183" indent="0">
              <a:buNone/>
              <a:defRPr b="1" cap="all" baseline="0"/>
            </a:lvl3pPr>
            <a:lvl4pPr marL="1027774" indent="0">
              <a:buNone/>
              <a:defRPr b="1" cap="all" baseline="0"/>
            </a:lvl4pPr>
            <a:lvl5pPr marL="1370366" indent="0">
              <a:buNone/>
              <a:defRPr b="1" cap="all" baseline="0"/>
            </a:lvl5pPr>
          </a:lstStyle>
          <a:p>
            <a:pPr lvl="0"/>
            <a:r>
              <a:rPr lang="en-US"/>
              <a:t>SUBHEAD IF NEEDED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6B72BFA-E13B-4D4C-8F2C-2EDF1AD7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142B3-A04F-D147-84F4-DCE24448D5E7}" type="datetime4">
              <a:rPr lang="en-US" smtClean="0"/>
              <a:t>April 29, 2021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EA12AC-0E6B-6E48-8C20-5867763C83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CAA0F-ED58-224B-A38C-B7185D4A86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822198"/>
            <a:ext cx="7315200" cy="365422"/>
          </a:xfrm>
        </p:spPr>
        <p:txBody>
          <a:bodyPr rIns="91440"/>
          <a:lstStyle>
            <a:lvl1pPr>
              <a:defRPr sz="2198">
                <a:solidFill>
                  <a:schemeClr val="bg1"/>
                </a:solidFill>
              </a:defRPr>
            </a:lvl1pPr>
          </a:lstStyle>
          <a:p>
            <a:r>
              <a:rPr lang="en-US"/>
              <a:t>Secondary Header w/copy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FD5973-E0B4-874F-87AB-BE09B52093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323" y="2009819"/>
            <a:ext cx="7315200" cy="145883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799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05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D40D-7BEA-1648-BBC3-B71A8598339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7850-7EB4-9747-88B6-3813DC3C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8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755" r:id="rId10"/>
    <p:sldLayoutId id="2147483756" r:id="rId11"/>
    <p:sldLayoutId id="2147483757" r:id="rId12"/>
    <p:sldLayoutId id="2147483758" r:id="rId13"/>
    <p:sldLayoutId id="214748375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40D-7BEA-1648-BBC3-B71A8598339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7850-7EB4-9747-88B6-3813DC3C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article_swarm_optimiz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10" Type="http://schemas.openxmlformats.org/officeDocument/2006/relationships/image" Target="../media/image15.png"/><Relationship Id="rId4" Type="http://schemas.openxmlformats.org/officeDocument/2006/relationships/image" Target="../media/image20.gif"/><Relationship Id="rId9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Particle_swarm_optimiz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Optimization with Metaheuristics</a:t>
            </a:r>
            <a:br>
              <a:rPr lang="en" sz="3000" dirty="0"/>
            </a:br>
            <a:r>
              <a:rPr lang="en" sz="3000" dirty="0"/>
              <a:t>Nature’s Calculator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Mitchell Schepps</a:t>
            </a:r>
            <a:r>
              <a:rPr lang="en-US" sz="3000" baseline="30000" dirty="0">
                <a:solidFill>
                  <a:schemeClr val="dk1"/>
                </a:solidFill>
              </a:rPr>
              <a:t>1</a:t>
            </a:r>
            <a:r>
              <a:rPr lang="en-US" sz="3000" dirty="0">
                <a:solidFill>
                  <a:schemeClr val="dk1"/>
                </a:solidFill>
              </a:rPr>
              <a:t>, Weng Kee Wong</a:t>
            </a:r>
            <a:r>
              <a:rPr lang="en-US" sz="3000" baseline="30000" dirty="0">
                <a:solidFill>
                  <a:schemeClr val="dk1"/>
                </a:solidFill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90E7283-BD12-44CC-B8BB-B8BEFE009F80}"/>
              </a:ext>
            </a:extLst>
          </p:cNvPr>
          <p:cNvSpPr txBox="1">
            <a:spLocks/>
          </p:cNvSpPr>
          <p:nvPr/>
        </p:nvSpPr>
        <p:spPr>
          <a:xfrm>
            <a:off x="311700" y="3606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Clr>
                <a:schemeClr val="dk1"/>
              </a:buClr>
              <a:buSzPct val="36666"/>
            </a:pPr>
            <a:r>
              <a:rPr lang="en-US" sz="1400" baseline="30000" dirty="0">
                <a:solidFill>
                  <a:schemeClr val="dk1"/>
                </a:solidFill>
              </a:rPr>
              <a:t>1</a:t>
            </a:r>
            <a:r>
              <a:rPr lang="en-US" sz="1400" dirty="0">
                <a:solidFill>
                  <a:schemeClr val="dk1"/>
                </a:solidFill>
              </a:rPr>
              <a:t>UCLA Department of Biostatistics, Los Angeles, CA</a:t>
            </a:r>
            <a:endParaRPr lang="en-US" sz="1400" baseline="30000" dirty="0">
              <a:solidFill>
                <a:schemeClr val="dk1"/>
              </a:solidFill>
            </a:endParaRPr>
          </a:p>
          <a:p>
            <a:pPr marL="0" indent="0" algn="l"/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3B05-E211-4F06-8543-84BD0FD6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 Swarm Optimization (PSO)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B3F19-9DE6-42C9-8CB9-2949179A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4272965"/>
          </a:xfrm>
        </p:spPr>
        <p:txBody>
          <a:bodyPr>
            <a:normAutofit/>
          </a:bodyPr>
          <a:lstStyle/>
          <a:p>
            <a:r>
              <a:rPr lang="en-US" sz="1600" dirty="0"/>
              <a:t>Metaheuristic inspired by flocks of birds and schools of fish (Kennedy and Eberhart, 1995)</a:t>
            </a:r>
          </a:p>
          <a:p>
            <a:pPr>
              <a:buAutoNum type="arabicPeriod"/>
            </a:pPr>
            <a:r>
              <a:rPr lang="en-US" sz="1600" dirty="0"/>
              <a:t>Initiate particles at random points</a:t>
            </a:r>
          </a:p>
          <a:p>
            <a:pPr>
              <a:buAutoNum type="arabicPeriod"/>
            </a:pPr>
            <a:r>
              <a:rPr lang="en-US" sz="1600" dirty="0"/>
              <a:t>Particles’ velocity is updated based on personal best position and global best position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X(t) = current position of particle at iteration t</a:t>
            </a:r>
          </a:p>
          <a:p>
            <a:pPr marL="0" indent="0">
              <a:buNone/>
            </a:pPr>
            <a:r>
              <a:rPr lang="en-US" sz="1600" dirty="0"/>
              <a:t>V = velocity, t = current iteration, t+1 = future iteration</a:t>
            </a:r>
          </a:p>
          <a:p>
            <a:pPr marL="0" indent="0">
              <a:buNone/>
            </a:pPr>
            <a:r>
              <a:rPr lang="en-US" sz="1600" dirty="0" err="1"/>
              <a:t>Pbest</a:t>
            </a:r>
            <a:r>
              <a:rPr lang="en-US" sz="1600" dirty="0"/>
              <a:t> = personal particle best, </a:t>
            </a:r>
            <a:r>
              <a:rPr lang="en-US" sz="1600" dirty="0" err="1"/>
              <a:t>Gbest</a:t>
            </a:r>
            <a:r>
              <a:rPr lang="en-US" sz="1600" dirty="0"/>
              <a:t> = global particle best</a:t>
            </a:r>
          </a:p>
          <a:p>
            <a:pPr marL="114300" indent="0">
              <a:buNone/>
            </a:pPr>
            <a:r>
              <a:rPr lang="en-US" sz="1600" dirty="0"/>
              <a:t>3. Evaluate cost at each iteration</a:t>
            </a:r>
          </a:p>
          <a:p>
            <a:pPr marL="114300" indent="0">
              <a:buNone/>
            </a:pPr>
            <a:r>
              <a:rPr lang="en-US" sz="1600" dirty="0"/>
              <a:t>4. Repeat steps 2 and 3 until convergence (or max iterations)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64A85-1CB9-4D8A-8115-B591722E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6259"/>
            <a:ext cx="6568440" cy="57975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B15D8C9-F19E-4841-9D85-6152EBFC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12517" y="3056014"/>
            <a:ext cx="2549324" cy="19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6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Dragonfly Algorithm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311700" y="1616602"/>
            <a:ext cx="514006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Swarm intelligence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Dragonflies fly in alignment, separation, and cohesion.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Dragonflies hunt food and distract from predators in packs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Tuning parameters include 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Number of dragonflies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Separation weight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Alignment weight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Cohesion weight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Food factor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Enemy Factor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000" dirty="0"/>
              <a:t>Inertia weight</a:t>
            </a:r>
          </a:p>
          <a:p>
            <a:pPr marL="742950" lvl="1" indent="-285750">
              <a:spcAft>
                <a:spcPts val="1200"/>
              </a:spcAft>
            </a:pPr>
            <a:endParaRPr lang="en-US" sz="1000" dirty="0"/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FA1C8-839F-4B1D-92B3-90AFDB63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8" y="627783"/>
            <a:ext cx="2317173" cy="1834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C7121-277B-477D-AC2C-01A1CF11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716" y="2693562"/>
            <a:ext cx="2335357" cy="1822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1443-A13B-4048-9A7D-8FD9AC0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Grasshopper Optimization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06CED-E801-4B04-A86C-84FD80B97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00620"/>
            <a:ext cx="8520600" cy="3416400"/>
          </a:xfrm>
        </p:spPr>
        <p:txBody>
          <a:bodyPr>
            <a:normAutofit/>
          </a:bodyPr>
          <a:lstStyle/>
          <a:p>
            <a:r>
              <a:rPr lang="en-US" sz="1400" dirty="0"/>
              <a:t>Swarm intelligence</a:t>
            </a:r>
          </a:p>
          <a:p>
            <a:r>
              <a:rPr lang="en-US" sz="1400" dirty="0"/>
              <a:t>Each grasshopper has a boundary and comfort zone.</a:t>
            </a:r>
          </a:p>
          <a:p>
            <a:r>
              <a:rPr lang="en-US" sz="1400" dirty="0"/>
              <a:t>Adult grasshoppers leap great distances and explore.</a:t>
            </a:r>
          </a:p>
          <a:p>
            <a:r>
              <a:rPr lang="en-US" sz="1400" dirty="0"/>
              <a:t>Baby grasshoppers roll around and exploit.</a:t>
            </a:r>
          </a:p>
          <a:p>
            <a:r>
              <a:rPr lang="en-US" sz="1400" dirty="0"/>
              <a:t>Tuning parameters include</a:t>
            </a:r>
          </a:p>
          <a:p>
            <a:pPr lvl="1"/>
            <a:r>
              <a:rPr lang="en-US" sz="1000" dirty="0"/>
              <a:t>Number of grasshopper</a:t>
            </a:r>
          </a:p>
          <a:p>
            <a:pPr lvl="1"/>
            <a:r>
              <a:rPr lang="en-US" sz="1000" dirty="0"/>
              <a:t>Attraction intensity</a:t>
            </a:r>
          </a:p>
          <a:p>
            <a:pPr lvl="1"/>
            <a:r>
              <a:rPr lang="en-US" sz="1000" dirty="0"/>
              <a:t>Attraction longitudinal scale</a:t>
            </a:r>
          </a:p>
          <a:p>
            <a:pPr lvl="1"/>
            <a:r>
              <a:rPr lang="en-US" sz="1000" dirty="0"/>
              <a:t>Comfort Zone minimum</a:t>
            </a:r>
          </a:p>
          <a:p>
            <a:pPr lvl="1"/>
            <a:r>
              <a:rPr lang="en-US" sz="1000" dirty="0"/>
              <a:t>Comfort Zone </a:t>
            </a:r>
            <a:r>
              <a:rPr lang="en-US" sz="1000" dirty="0" err="1"/>
              <a:t>maximun</a:t>
            </a:r>
            <a:endParaRPr lang="en-US" sz="10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EA91-1C95-4704-8BD3-1C1DEC65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706" y="1101436"/>
            <a:ext cx="3655257" cy="18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D24A-A6A9-4CC1-986A-447D9D7F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Sine-Cosine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FE71A-B865-44C0-BAFC-E6BA5AB9B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based swarm intelligence</a:t>
            </a:r>
          </a:p>
          <a:p>
            <a:r>
              <a:rPr lang="en-US" dirty="0"/>
              <a:t>Particles are initialized like in PSO</a:t>
            </a:r>
          </a:p>
          <a:p>
            <a:r>
              <a:rPr lang="en-US" dirty="0"/>
              <a:t>Properties of Sine and Cosine are used to search</a:t>
            </a:r>
          </a:p>
          <a:p>
            <a:r>
              <a:rPr lang="en-US" dirty="0"/>
              <a:t>Best position is updated each time.</a:t>
            </a:r>
          </a:p>
          <a:p>
            <a:r>
              <a:rPr lang="en-US" dirty="0"/>
              <a:t>Tuning parameters include</a:t>
            </a:r>
          </a:p>
          <a:p>
            <a:pPr lvl="1"/>
            <a:r>
              <a:rPr lang="en-US" dirty="0"/>
              <a:t>Number of initial particles</a:t>
            </a:r>
          </a:p>
          <a:p>
            <a:pPr lvl="1"/>
            <a:r>
              <a:rPr lang="en-US" dirty="0"/>
              <a:t>Random weights associated with the exploration and exploitation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1B1DB-74E4-4596-B5C1-E4D3A6C0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278359"/>
            <a:ext cx="4066512" cy="14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10C-8023-194C-B62B-DC96A8DF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focus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F8F1-808A-1348-BB94-54B8BEF5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2" y="1588615"/>
            <a:ext cx="5937098" cy="25879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Optimization definitions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Metaheuristics – deep dive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Solve and code in R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Software packages</a:t>
            </a:r>
          </a:p>
          <a:p>
            <a:pPr indent="0">
              <a:buNone/>
            </a:pPr>
            <a:endParaRPr lang="en-US" sz="1800" dirty="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09714E3-8994-4450-8058-A427B5D6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8279-E01B-46E5-899B-A0A0B672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Metaheuristics used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A03A-6CE4-4829-8EAF-A74274945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24180" cy="3416400"/>
          </a:xfrm>
        </p:spPr>
        <p:txBody>
          <a:bodyPr/>
          <a:lstStyle/>
          <a:p>
            <a:r>
              <a:rPr lang="en-US" dirty="0"/>
              <a:t>R package ‘</a:t>
            </a:r>
            <a:r>
              <a:rPr lang="en-US" dirty="0" err="1"/>
              <a:t>metaheuristicOpt</a:t>
            </a:r>
            <a:r>
              <a:rPr lang="en-US" dirty="0"/>
              <a:t>’ (Lala </a:t>
            </a:r>
            <a:r>
              <a:rPr lang="en-US" dirty="0" err="1"/>
              <a:t>Septem</a:t>
            </a:r>
            <a:r>
              <a:rPr lang="en-US" dirty="0"/>
              <a:t> Riza, 2019)</a:t>
            </a:r>
          </a:p>
          <a:p>
            <a:endParaRPr lang="en-US" dirty="0"/>
          </a:p>
          <a:p>
            <a:r>
              <a:rPr lang="en-US" dirty="0" err="1"/>
              <a:t>Rastrigin</a:t>
            </a:r>
            <a:r>
              <a:rPr lang="en-US" dirty="0"/>
              <a:t> function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Single Layer Neural Network</a:t>
            </a:r>
          </a:p>
          <a:p>
            <a:r>
              <a:rPr lang="en-US" dirty="0"/>
              <a:t>Hidden Layer Neural Network</a:t>
            </a:r>
          </a:p>
          <a:p>
            <a:r>
              <a:rPr lang="en-US" dirty="0"/>
              <a:t>Optimal Design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A5EA8-1E4D-44EC-9EC0-41A7CA1F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35" y="0"/>
            <a:ext cx="2971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10C-8023-194C-B62B-DC96A8DF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focus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F8F1-808A-1348-BB94-54B8BEF5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2" y="1588615"/>
            <a:ext cx="5937098" cy="25879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Optimization definitions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Metaheuristics – deep dive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Solve and code in R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Software packages</a:t>
            </a:r>
          </a:p>
          <a:p>
            <a:pPr indent="0">
              <a:buNone/>
            </a:pPr>
            <a:endParaRPr lang="en-US" sz="1800" dirty="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09714E3-8994-4450-8058-A427B5D6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2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84" y="29607"/>
            <a:ext cx="1331145" cy="13747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76" y="1706796"/>
            <a:ext cx="5862648" cy="3321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07" y="168297"/>
            <a:ext cx="1170179" cy="117017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21597" y="1424494"/>
            <a:ext cx="22429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https://github.com/BIMK/PlatEMO</a:t>
            </a:r>
            <a:endParaRPr lang="zh-CN" altLang="en-US" sz="105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9" name="文本占位符 4"/>
          <p:cNvSpPr txBox="1">
            <a:spLocks/>
          </p:cNvSpPr>
          <p:nvPr/>
        </p:nvSpPr>
        <p:spPr>
          <a:xfrm>
            <a:off x="1265276" y="168012"/>
            <a:ext cx="3663794" cy="1435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dirty="0" err="1">
                <a:latin typeface="Times New Roman" panose="02020603050405020304" pitchFamily="18" charset="0"/>
                <a:ea typeface="幼圆" panose="02010509060101010101" pitchFamily="49" charset="-122"/>
              </a:rPr>
              <a:t>PlatEMO</a:t>
            </a:r>
            <a:endParaRPr lang="en-US" altLang="zh-CN" sz="225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350" dirty="0">
                <a:latin typeface="Times New Roman" panose="02020603050405020304" pitchFamily="18" charset="0"/>
                <a:ea typeface="幼圆" panose="02010509060101010101" pitchFamily="49" charset="-122"/>
              </a:rPr>
              <a:t>An evolutionary single- and multi-objective optimization platform based on MATLAB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350" dirty="0">
                <a:latin typeface="Times New Roman" panose="02020603050405020304" pitchFamily="18" charset="0"/>
                <a:ea typeface="幼圆" panose="02010509060101010101" pitchFamily="49" charset="-122"/>
              </a:rPr>
              <a:t>150+ algorithms and 300+ problems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350" dirty="0">
                <a:latin typeface="Times New Roman" panose="02020603050405020304" pitchFamily="18" charset="0"/>
                <a:ea typeface="幼圆" panose="02010509060101010101" pitchFamily="49" charset="-122"/>
              </a:rPr>
              <a:t>Powerful GUI</a:t>
            </a:r>
          </a:p>
          <a:p>
            <a:endParaRPr lang="zh-CN" altLang="en-US" sz="180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10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9" y="0"/>
            <a:ext cx="2340892" cy="175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6" y="-63581"/>
            <a:ext cx="2340892" cy="175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09" y="0"/>
            <a:ext cx="2340892" cy="175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8661"/>
            <a:ext cx="2340892" cy="175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09" y="1578151"/>
            <a:ext cx="2340892" cy="175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7" y="3384669"/>
            <a:ext cx="2340892" cy="175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7" y="3386499"/>
            <a:ext cx="2340892" cy="175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09" y="3386499"/>
            <a:ext cx="2340892" cy="1755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67968" y="19331"/>
            <a:ext cx="135734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Multi-objective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55436" y="19331"/>
            <a:ext cx="983347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Large-scale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0816" y="1568175"/>
            <a:ext cx="1148589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Many-objective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20782" y="19331"/>
            <a:ext cx="1208657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Constrained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5732" y="1593316"/>
            <a:ext cx="72275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Vehicle routing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66888" y="3333151"/>
            <a:ext cx="890931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 detection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5289" y="3343660"/>
            <a:ext cx="101159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Binary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24532" y="3384669"/>
            <a:ext cx="104515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Multimodal optimization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92" y="1630480"/>
            <a:ext cx="1626816" cy="16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E993A-9A1B-41FF-8C62-1CA7D341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53064-5A25-4A33-A990-911934EFB0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C77951-10E0-4713-9FF8-4A6DF0D1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40" y="730844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5. Tuning Metaheuristics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981BF-8DDD-473A-80C3-53D776B0A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266" y="1923839"/>
            <a:ext cx="6567119" cy="2300039"/>
          </a:xfrm>
        </p:spPr>
        <p:txBody>
          <a:bodyPr/>
          <a:lstStyle/>
          <a:p>
            <a:pPr marL="285493" indent="-285493"/>
            <a:r>
              <a:rPr lang="en-US" sz="1798" dirty="0"/>
              <a:t>Metaheuristic algorithms give us varying answers.</a:t>
            </a:r>
          </a:p>
          <a:p>
            <a:pPr marL="285493" indent="-285493"/>
            <a:r>
              <a:rPr lang="en-US" sz="1798" dirty="0"/>
              <a:t>Tuning parameters may navigate us towards better optima by varying the exploration and exploitation variables.</a:t>
            </a:r>
          </a:p>
          <a:p>
            <a:pPr marL="285493" indent="-285493"/>
            <a:r>
              <a:rPr lang="en-US" sz="1798" dirty="0"/>
              <a:t>The </a:t>
            </a:r>
            <a:r>
              <a:rPr lang="en-US" sz="1798" b="1" dirty="0"/>
              <a:t>racing algorithm </a:t>
            </a:r>
            <a:r>
              <a:rPr lang="en-US" sz="1798" dirty="0"/>
              <a:t>provides a procedure to a quick, good solution (</a:t>
            </a:r>
            <a:r>
              <a:rPr lang="en-US" sz="1798" dirty="0" err="1"/>
              <a:t>Birattari</a:t>
            </a:r>
            <a:r>
              <a:rPr lang="en-US" sz="1798" dirty="0"/>
              <a:t>, 2009)</a:t>
            </a:r>
          </a:p>
          <a:p>
            <a:pPr marL="671479" lvl="1"/>
            <a:r>
              <a:rPr lang="en-US" sz="1798" dirty="0" err="1">
                <a:latin typeface="Georgia" panose="02040502050405020303" pitchFamily="18" charset="0"/>
              </a:rPr>
              <a:t>irace</a:t>
            </a:r>
            <a:r>
              <a:rPr lang="en-US" sz="1798" dirty="0">
                <a:latin typeface="Georgia" panose="02040502050405020303" pitchFamily="18" charset="0"/>
              </a:rPr>
              <a:t> package (v3.4.1; López-Ibáñez et al., 2016).</a:t>
            </a:r>
            <a:endParaRPr lang="en-US" sz="1798" dirty="0"/>
          </a:p>
          <a:p>
            <a:pPr marL="671479" lvl="1"/>
            <a:endParaRPr lang="en-US" sz="179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DC577-B389-460D-B399-B025897D7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49" b="13524"/>
          <a:stretch/>
        </p:blipFill>
        <p:spPr>
          <a:xfrm>
            <a:off x="7097212" y="1774810"/>
            <a:ext cx="1925429" cy="219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904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10C-8023-194C-B62B-DC96A8DF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focus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F8F1-808A-1348-BB94-54B8BEF5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2" y="1588615"/>
            <a:ext cx="5937098" cy="25879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dirty="0"/>
              <a:t>Optimization definitions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Metaheuristics – deep dive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Solve and code in R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Software packages</a:t>
            </a:r>
          </a:p>
          <a:p>
            <a:pPr indent="0">
              <a:buNone/>
            </a:pPr>
            <a:endParaRPr lang="en-US" sz="18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rgbClr val="007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5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09714E3-8994-4450-8058-A427B5D6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E47FE-E3F1-4F49-A676-4964EA9E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D75BF-8340-4070-B80F-2E55B5A28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F525F-E2AB-4415-BDAE-314A1DAD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74" y="178490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Racing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71195-5FD4-4302-AB48-E98A67B293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836" y="1074733"/>
            <a:ext cx="4484573" cy="324711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Iterated racing procedure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1: Sample parameter configurations </a:t>
            </a:r>
            <a:r>
              <a:rPr lang="el-GR" dirty="0">
                <a:solidFill>
                  <a:schemeClr val="accent2"/>
                </a:solidFill>
              </a:rPr>
              <a:t>Θ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2: Evaluate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3: After 5 iterations, run a pairwise difference test.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4: Eliminate those configurations significantly different than the best values configuration.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5: Stop at 14 iterations</a:t>
            </a:r>
          </a:p>
          <a:p>
            <a:r>
              <a:rPr lang="el-GR" dirty="0">
                <a:solidFill>
                  <a:schemeClr val="accent2"/>
                </a:solidFill>
              </a:rPr>
              <a:t>Θ</a:t>
            </a:r>
            <a:r>
              <a:rPr lang="en-US" dirty="0">
                <a:solidFill>
                  <a:schemeClr val="accent2"/>
                </a:solidFill>
              </a:rPr>
              <a:t>: tuning parameter configuration</a:t>
            </a:r>
          </a:p>
          <a:p>
            <a:r>
              <a:rPr lang="en-US" dirty="0">
                <a:solidFill>
                  <a:schemeClr val="accent2"/>
                </a:solidFill>
              </a:rPr>
              <a:t>x: no statistical test is performed</a:t>
            </a:r>
          </a:p>
          <a:p>
            <a:r>
              <a:rPr lang="en-US" dirty="0">
                <a:solidFill>
                  <a:schemeClr val="accent2"/>
                </a:solidFill>
              </a:rPr>
              <a:t>-: the test discarded at least one </a:t>
            </a:r>
            <a:r>
              <a:rPr lang="el-GR" dirty="0">
                <a:solidFill>
                  <a:schemeClr val="accent2"/>
                </a:solidFill>
              </a:rPr>
              <a:t>Θ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=: the test did not discard any </a:t>
            </a:r>
            <a:r>
              <a:rPr lang="el-GR" dirty="0">
                <a:solidFill>
                  <a:schemeClr val="accent2"/>
                </a:solidFill>
              </a:rPr>
              <a:t>Θ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D83FA50-8D16-4EFD-99C6-EB2A165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69" y="546180"/>
            <a:ext cx="3257384" cy="3659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A7B8B-8388-45C2-81DC-DBA2D0FE78DC}"/>
              </a:ext>
            </a:extLst>
          </p:cNvPr>
          <p:cNvSpPr txBox="1"/>
          <p:nvPr/>
        </p:nvSpPr>
        <p:spPr>
          <a:xfrm>
            <a:off x="1114047" y="726545"/>
            <a:ext cx="4567771" cy="30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493" indent="-285493"/>
            <a:r>
              <a:rPr lang="en-US" sz="1399" dirty="0"/>
              <a:t>Grid search tests exhaustively all of the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06808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E47FE-E3F1-4F49-A676-4964EA9E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D75BF-8340-4070-B80F-2E55B5A28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F525F-E2AB-4415-BDAE-314A1DAD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74" y="178490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Racing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71195-5FD4-4302-AB48-E98A67B293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7414" y="1014960"/>
            <a:ext cx="4484573" cy="32471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Iterated racing procedure</a:t>
            </a:r>
          </a:p>
          <a:p>
            <a:pPr marL="0" indent="0">
              <a:buNone/>
            </a:pPr>
            <a:r>
              <a:rPr lang="en-US" dirty="0"/>
              <a:t>Step 1: Sample parameter configurations </a:t>
            </a:r>
            <a:r>
              <a:rPr lang="el-GR" dirty="0"/>
              <a:t>Θ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Step 2: Evaluate </a:t>
            </a:r>
          </a:p>
          <a:p>
            <a:pPr marL="0" indent="0">
              <a:buNone/>
            </a:pPr>
            <a:r>
              <a:rPr lang="en-US" dirty="0"/>
              <a:t>Step 3: After 5 iterations, run a pairwise difference test. </a:t>
            </a:r>
          </a:p>
          <a:p>
            <a:pPr marL="0" indent="0">
              <a:buNone/>
            </a:pPr>
            <a:r>
              <a:rPr lang="en-US" dirty="0"/>
              <a:t>Step 4: Eliminate those configurations significantly different than the best values configuration.</a:t>
            </a:r>
          </a:p>
          <a:p>
            <a:pPr marL="0" indent="0">
              <a:buNone/>
            </a:pPr>
            <a:r>
              <a:rPr lang="en-US" dirty="0"/>
              <a:t>Step 5: Stop at 14 iterations</a:t>
            </a:r>
          </a:p>
          <a:p>
            <a:r>
              <a:rPr lang="el-GR" dirty="0">
                <a:solidFill>
                  <a:schemeClr val="accent2"/>
                </a:solidFill>
              </a:rPr>
              <a:t>Θ</a:t>
            </a:r>
            <a:r>
              <a:rPr lang="en-US" dirty="0">
                <a:solidFill>
                  <a:schemeClr val="accent2"/>
                </a:solidFill>
              </a:rPr>
              <a:t>: tuning parameter configuration</a:t>
            </a:r>
          </a:p>
          <a:p>
            <a:r>
              <a:rPr lang="en-US" dirty="0">
                <a:solidFill>
                  <a:schemeClr val="accent2"/>
                </a:solidFill>
              </a:rPr>
              <a:t>x: no statistical test is performed</a:t>
            </a:r>
          </a:p>
          <a:p>
            <a:r>
              <a:rPr lang="en-US" dirty="0">
                <a:solidFill>
                  <a:schemeClr val="accent2"/>
                </a:solidFill>
              </a:rPr>
              <a:t>-: the test discarded at least one </a:t>
            </a:r>
            <a:r>
              <a:rPr lang="el-GR" dirty="0">
                <a:solidFill>
                  <a:schemeClr val="accent2"/>
                </a:solidFill>
              </a:rPr>
              <a:t>Θ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=: the test did not discard any </a:t>
            </a:r>
            <a:r>
              <a:rPr lang="el-GR" dirty="0">
                <a:solidFill>
                  <a:schemeClr val="accent2"/>
                </a:solidFill>
              </a:rPr>
              <a:t>Θ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D83FA50-8D16-4EFD-99C6-EB2A165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69" y="546180"/>
            <a:ext cx="3257384" cy="3659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45242-228B-474B-B369-CB4CBBB8AB75}"/>
              </a:ext>
            </a:extLst>
          </p:cNvPr>
          <p:cNvSpPr txBox="1"/>
          <p:nvPr/>
        </p:nvSpPr>
        <p:spPr>
          <a:xfrm>
            <a:off x="1114047" y="696659"/>
            <a:ext cx="4567771" cy="30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493" indent="-285493"/>
            <a:r>
              <a:rPr lang="en-US" sz="1399" dirty="0">
                <a:solidFill>
                  <a:schemeClr val="accent2"/>
                </a:solidFill>
              </a:rPr>
              <a:t>Grid search tests exhaustively all of the combinations.</a:t>
            </a:r>
          </a:p>
        </p:txBody>
      </p:sp>
    </p:spTree>
    <p:extLst>
      <p:ext uri="{BB962C8B-B14F-4D97-AF65-F5344CB8AC3E}">
        <p14:creationId xmlns:p14="http://schemas.microsoft.com/office/powerpoint/2010/main" val="183665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E47FE-E3F1-4F49-A676-4964EA9E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D75BF-8340-4070-B80F-2E55B5A28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F525F-E2AB-4415-BDAE-314A1DAD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74" y="178490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Racing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71195-5FD4-4302-AB48-E98A67B293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7414" y="1014960"/>
            <a:ext cx="4484573" cy="32471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Iterated racing procedure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1: Sample parameter configurations </a:t>
            </a:r>
            <a:r>
              <a:rPr lang="el-GR" dirty="0">
                <a:solidFill>
                  <a:schemeClr val="accent2"/>
                </a:solidFill>
              </a:rPr>
              <a:t>Θ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2: Evaluate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3: After 5 iterations, run a pairwise difference test.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4: Eliminate those configurations significantly different than the best values configuration.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Step 5: Stop at 14 iterations</a:t>
            </a:r>
          </a:p>
          <a:p>
            <a:r>
              <a:rPr lang="el-GR" dirty="0"/>
              <a:t>Θ</a:t>
            </a:r>
            <a:r>
              <a:rPr lang="en-US" dirty="0"/>
              <a:t>: tuning parameter configuration</a:t>
            </a:r>
          </a:p>
          <a:p>
            <a:r>
              <a:rPr lang="en-US" dirty="0"/>
              <a:t>x: no statistical test is performed</a:t>
            </a:r>
          </a:p>
          <a:p>
            <a:r>
              <a:rPr lang="en-US" dirty="0"/>
              <a:t>-: the test discarded at least one </a:t>
            </a:r>
            <a:r>
              <a:rPr lang="el-GR" dirty="0"/>
              <a:t>Θ </a:t>
            </a:r>
            <a:endParaRPr lang="en-US" dirty="0"/>
          </a:p>
          <a:p>
            <a:r>
              <a:rPr lang="en-US" dirty="0"/>
              <a:t>=: the test did not discard any </a:t>
            </a:r>
            <a:r>
              <a:rPr lang="el-GR" dirty="0"/>
              <a:t>Θ </a:t>
            </a:r>
            <a:endParaRPr 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D83FA50-8D16-4EFD-99C6-EB2A165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69" y="546180"/>
            <a:ext cx="3257384" cy="3659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45242-228B-474B-B369-CB4CBBB8AB75}"/>
              </a:ext>
            </a:extLst>
          </p:cNvPr>
          <p:cNvSpPr txBox="1"/>
          <p:nvPr/>
        </p:nvSpPr>
        <p:spPr>
          <a:xfrm>
            <a:off x="1114047" y="726545"/>
            <a:ext cx="4567771" cy="30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493" indent="-285493"/>
            <a:r>
              <a:rPr lang="en-US" sz="1399" dirty="0">
                <a:solidFill>
                  <a:schemeClr val="accent2"/>
                </a:solidFill>
              </a:rPr>
              <a:t>Grid search tests exhaustively all of the combinations.</a:t>
            </a:r>
          </a:p>
        </p:txBody>
      </p:sp>
    </p:spTree>
    <p:extLst>
      <p:ext uri="{BB962C8B-B14F-4D97-AF65-F5344CB8AC3E}">
        <p14:creationId xmlns:p14="http://schemas.microsoft.com/office/powerpoint/2010/main" val="153053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519D5-689A-4772-8AF7-5263DF21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A9EA9-356D-430B-B57A-4D457EBB1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FD5AC4-C9D8-4D79-8071-FC88877F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40" y="730844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5. Tuning Setup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B22F21-0D80-49B7-8A3A-9A089EB7A71B}"/>
              </a:ext>
            </a:extLst>
          </p:cNvPr>
          <p:cNvGraphicFramePr>
            <a:graphicFrameLocks noGrp="1"/>
          </p:cNvGraphicFramePr>
          <p:nvPr/>
        </p:nvGraphicFramePr>
        <p:xfrm>
          <a:off x="3625612" y="1460259"/>
          <a:ext cx="5416350" cy="237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168">
                  <a:extLst>
                    <a:ext uri="{9D8B030D-6E8A-4147-A177-3AD203B41FA5}">
                      <a16:colId xmlns:a16="http://schemas.microsoft.com/office/drawing/2014/main" val="1498937454"/>
                    </a:ext>
                  </a:extLst>
                </a:gridCol>
                <a:gridCol w="1673580">
                  <a:extLst>
                    <a:ext uri="{9D8B030D-6E8A-4147-A177-3AD203B41FA5}">
                      <a16:colId xmlns:a16="http://schemas.microsoft.com/office/drawing/2014/main" val="1175690476"/>
                    </a:ext>
                  </a:extLst>
                </a:gridCol>
                <a:gridCol w="1115297">
                  <a:extLst>
                    <a:ext uri="{9D8B030D-6E8A-4147-A177-3AD203B41FA5}">
                      <a16:colId xmlns:a16="http://schemas.microsoft.com/office/drawing/2014/main" val="1069879371"/>
                    </a:ext>
                  </a:extLst>
                </a:gridCol>
                <a:gridCol w="810779">
                  <a:extLst>
                    <a:ext uri="{9D8B030D-6E8A-4147-A177-3AD203B41FA5}">
                      <a16:colId xmlns:a16="http://schemas.microsoft.com/office/drawing/2014/main" val="458280189"/>
                    </a:ext>
                  </a:extLst>
                </a:gridCol>
                <a:gridCol w="777526">
                  <a:extLst>
                    <a:ext uri="{9D8B030D-6E8A-4147-A177-3AD203B41FA5}">
                      <a16:colId xmlns:a16="http://schemas.microsoft.com/office/drawing/2014/main" val="2958485272"/>
                    </a:ext>
                  </a:extLst>
                </a:gridCol>
              </a:tblGrid>
              <a:tr h="517681">
                <a:tc>
                  <a:txBody>
                    <a:bodyPr/>
                    <a:lstStyle/>
                    <a:p>
                      <a:r>
                        <a:rPr lang="en-US" sz="1400" dirty="0"/>
                        <a:t>Algorithm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Tuning Parameter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Nickname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Range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648404126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Personal Best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PSO.PBest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1.465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415357162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Global Best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PSO.GBest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1.012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613062664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</a:rPr>
                        <a:t>Velocity Max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PSO.Vmax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100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1022777931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Prob Mutation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GA.M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0.1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1093981788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Prob Crossover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GA.C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0.8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0 - 1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838743010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446C82C-151B-4664-A990-6EC5AF768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037" y="1622385"/>
            <a:ext cx="3307868" cy="30820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Tuning PSO and Genetic Algorithm (GA)</a:t>
            </a:r>
          </a:p>
          <a:p>
            <a:pPr lvl="1"/>
            <a:r>
              <a:rPr lang="en-US" dirty="0"/>
              <a:t>Personal Best</a:t>
            </a:r>
          </a:p>
          <a:p>
            <a:pPr lvl="1"/>
            <a:r>
              <a:rPr lang="en-US" dirty="0"/>
              <a:t>Global Best</a:t>
            </a:r>
          </a:p>
          <a:p>
            <a:pPr lvl="1"/>
            <a:r>
              <a:rPr lang="en-US" dirty="0"/>
              <a:t>Velocity Max</a:t>
            </a:r>
          </a:p>
          <a:p>
            <a:pPr lvl="1"/>
            <a:r>
              <a:rPr lang="en-US" dirty="0"/>
              <a:t>Prob of Mutation</a:t>
            </a:r>
          </a:p>
          <a:p>
            <a:pPr lvl="1"/>
            <a:r>
              <a:rPr lang="en-US" dirty="0"/>
              <a:t>Prob of Crossover</a:t>
            </a:r>
          </a:p>
          <a:p>
            <a:r>
              <a:rPr lang="en-US" dirty="0">
                <a:solidFill>
                  <a:schemeClr val="accent2"/>
                </a:solidFill>
              </a:rPr>
              <a:t>3 comparisons at 50 simulations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Default parameters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Randomly selected parameters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Tuned parameters</a:t>
            </a:r>
          </a:p>
          <a:p>
            <a:pPr marL="27407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519D5-689A-4772-8AF7-5263DF21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5946-DFBE-5149-B2D3-0131F8E4DFB0}" type="datetime4">
              <a:rPr lang="en-US" smtClean="0"/>
              <a:t>April 30, 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A9EA9-356D-430B-B57A-4D457EBB1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FD5AC4-C9D8-4D79-8071-FC88877F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40" y="730844"/>
            <a:ext cx="7308433" cy="507361"/>
          </a:xfrm>
        </p:spPr>
        <p:txBody>
          <a:bodyPr>
            <a:normAutofit fontScale="90000"/>
          </a:bodyPr>
          <a:lstStyle/>
          <a:p>
            <a:r>
              <a:rPr lang="en-US" dirty="0"/>
              <a:t>5. Tuning Setup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B22F21-0D80-49B7-8A3A-9A089EB7A71B}"/>
              </a:ext>
            </a:extLst>
          </p:cNvPr>
          <p:cNvGraphicFramePr>
            <a:graphicFrameLocks noGrp="1"/>
          </p:cNvGraphicFramePr>
          <p:nvPr/>
        </p:nvGraphicFramePr>
        <p:xfrm>
          <a:off x="3625612" y="1460259"/>
          <a:ext cx="5416350" cy="237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168">
                  <a:extLst>
                    <a:ext uri="{9D8B030D-6E8A-4147-A177-3AD203B41FA5}">
                      <a16:colId xmlns:a16="http://schemas.microsoft.com/office/drawing/2014/main" val="1498937454"/>
                    </a:ext>
                  </a:extLst>
                </a:gridCol>
                <a:gridCol w="1673580">
                  <a:extLst>
                    <a:ext uri="{9D8B030D-6E8A-4147-A177-3AD203B41FA5}">
                      <a16:colId xmlns:a16="http://schemas.microsoft.com/office/drawing/2014/main" val="1175690476"/>
                    </a:ext>
                  </a:extLst>
                </a:gridCol>
                <a:gridCol w="1115297">
                  <a:extLst>
                    <a:ext uri="{9D8B030D-6E8A-4147-A177-3AD203B41FA5}">
                      <a16:colId xmlns:a16="http://schemas.microsoft.com/office/drawing/2014/main" val="1069879371"/>
                    </a:ext>
                  </a:extLst>
                </a:gridCol>
                <a:gridCol w="810779">
                  <a:extLst>
                    <a:ext uri="{9D8B030D-6E8A-4147-A177-3AD203B41FA5}">
                      <a16:colId xmlns:a16="http://schemas.microsoft.com/office/drawing/2014/main" val="458280189"/>
                    </a:ext>
                  </a:extLst>
                </a:gridCol>
                <a:gridCol w="777526">
                  <a:extLst>
                    <a:ext uri="{9D8B030D-6E8A-4147-A177-3AD203B41FA5}">
                      <a16:colId xmlns:a16="http://schemas.microsoft.com/office/drawing/2014/main" val="2958485272"/>
                    </a:ext>
                  </a:extLst>
                </a:gridCol>
              </a:tblGrid>
              <a:tr h="517681">
                <a:tc>
                  <a:txBody>
                    <a:bodyPr/>
                    <a:lstStyle/>
                    <a:p>
                      <a:r>
                        <a:rPr lang="en-US" sz="1400" dirty="0"/>
                        <a:t>Algorithm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Tuning Parameter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Nickname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Range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648404126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Personal Best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PSO.PBest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1.465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415357162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Global Best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PSO.GBest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1.012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613062664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</a:rPr>
                        <a:t>Velocity Max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PSO.Vmax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100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1022777931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Prob Mutation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GA.M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0.1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1093981788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Prob Crossover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GA.C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0.8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0 - 1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838743010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446C82C-151B-4664-A990-6EC5AF768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037" y="1622385"/>
            <a:ext cx="3307868" cy="308209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Tuning PSO and Genetic Algorithm (GA)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Personal Best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Global Best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Velocity Max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Prob of Mutation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Prob of Crossover</a:t>
            </a:r>
          </a:p>
          <a:p>
            <a:r>
              <a:rPr lang="en-US" dirty="0"/>
              <a:t>3 comparisons at 50 simulations</a:t>
            </a:r>
          </a:p>
          <a:p>
            <a:pPr lvl="1"/>
            <a:r>
              <a:rPr lang="en-US" dirty="0"/>
              <a:t>Default parameters</a:t>
            </a:r>
          </a:p>
          <a:p>
            <a:pPr lvl="1"/>
            <a:r>
              <a:rPr lang="en-US" dirty="0"/>
              <a:t>Randomly selected parameters</a:t>
            </a:r>
          </a:p>
          <a:p>
            <a:pPr lvl="1"/>
            <a:r>
              <a:rPr lang="en-US" dirty="0"/>
              <a:t>Tuned parameters</a:t>
            </a:r>
          </a:p>
          <a:p>
            <a:pPr marL="27407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2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0BD3C-CE34-4620-8027-EA8CEB67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142B3-A04F-D147-84F4-DCE24448D5E7}" type="datetime4">
              <a:rPr lang="en-US" smtClean="0"/>
              <a:t>April 30, 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16185-6C24-4FDE-BA2C-A6EFF7C9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68066F-241F-DA46-A244-6F6C08E1BFA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68FA58-E014-4BFE-AD93-4A212F3A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62" y="822199"/>
            <a:ext cx="7308433" cy="396665"/>
          </a:xfrm>
        </p:spPr>
        <p:txBody>
          <a:bodyPr>
            <a:normAutofit fontScale="90000"/>
          </a:bodyPr>
          <a:lstStyle/>
          <a:p>
            <a:r>
              <a:rPr lang="en-US" dirty="0"/>
              <a:t>5. Racing Algorithm Results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5765E31-6F94-425A-90CC-A3E07CA76538}"/>
              </a:ext>
            </a:extLst>
          </p:cNvPr>
          <p:cNvGraphicFramePr>
            <a:graphicFrameLocks noGrp="1"/>
          </p:cNvGraphicFramePr>
          <p:nvPr/>
        </p:nvGraphicFramePr>
        <p:xfrm>
          <a:off x="5563342" y="1509545"/>
          <a:ext cx="3458817" cy="2888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297">
                  <a:extLst>
                    <a:ext uri="{9D8B030D-6E8A-4147-A177-3AD203B41FA5}">
                      <a16:colId xmlns:a16="http://schemas.microsoft.com/office/drawing/2014/main" val="1613163966"/>
                    </a:ext>
                  </a:extLst>
                </a:gridCol>
                <a:gridCol w="801263">
                  <a:extLst>
                    <a:ext uri="{9D8B030D-6E8A-4147-A177-3AD203B41FA5}">
                      <a16:colId xmlns:a16="http://schemas.microsoft.com/office/drawing/2014/main" val="2107829025"/>
                    </a:ext>
                  </a:extLst>
                </a:gridCol>
                <a:gridCol w="810779">
                  <a:extLst>
                    <a:ext uri="{9D8B030D-6E8A-4147-A177-3AD203B41FA5}">
                      <a16:colId xmlns:a16="http://schemas.microsoft.com/office/drawing/2014/main" val="4042019125"/>
                    </a:ext>
                  </a:extLst>
                </a:gridCol>
                <a:gridCol w="731478">
                  <a:extLst>
                    <a:ext uri="{9D8B030D-6E8A-4147-A177-3AD203B41FA5}">
                      <a16:colId xmlns:a16="http://schemas.microsoft.com/office/drawing/2014/main" val="2159152131"/>
                    </a:ext>
                  </a:extLst>
                </a:gridCol>
              </a:tblGrid>
              <a:tr h="370497"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Tuning result after 50 simulations</a:t>
                      </a:r>
                    </a:p>
                  </a:txBody>
                  <a:tcPr marL="91355" marR="91355" marT="45678" marB="45678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69691"/>
                  </a:ext>
                </a:extLst>
              </a:tr>
              <a:tr h="5176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Tuning Parameter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Range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Default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Tuned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2157290053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PSO.PBest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1.465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26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92536585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PSO.GBest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60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1.012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2792982904"/>
                  </a:ext>
                </a:extLst>
              </a:tr>
              <a:tr h="5176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PSO.Vmax</a:t>
                      </a:r>
                      <a:endParaRPr lang="en-US" sz="14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  <a:p>
                      <a:endParaRPr lang="en-US" sz="1400" dirty="0"/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100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86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388385437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GA.M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– 1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0.1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0.4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1881159771"/>
                  </a:ext>
                </a:extLst>
              </a:tr>
              <a:tr h="370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GA.C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0 - 1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0.8</a:t>
                      </a:r>
                    </a:p>
                  </a:txBody>
                  <a:tcPr marL="91355" marR="91355" marT="45678" marB="4567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0.9</a:t>
                      </a:r>
                    </a:p>
                  </a:txBody>
                  <a:tcPr marL="91355" marR="91355" marT="45678" marB="45678"/>
                </a:tc>
                <a:extLst>
                  <a:ext uri="{0D108BD9-81ED-4DB2-BD59-A6C34878D82A}">
                    <a16:rowId xmlns:a16="http://schemas.microsoft.com/office/drawing/2014/main" val="4053398368"/>
                  </a:ext>
                </a:extLst>
              </a:tr>
            </a:tbl>
          </a:graphicData>
        </a:graphic>
      </p:graphicFrame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1E8BB4-2798-488C-ADDA-BD5605F6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8" y="1682836"/>
            <a:ext cx="5152958" cy="24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0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7A54-DBC1-4FC7-8BE5-71B7E6C6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D37F5-89A2-4E95-8C02-FE7C229E6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what is the best answer.</a:t>
            </a:r>
          </a:p>
          <a:p>
            <a:r>
              <a:rPr lang="en-US" dirty="0"/>
              <a:t>Determine convergence criterion for different algorithms</a:t>
            </a:r>
          </a:p>
          <a:p>
            <a:r>
              <a:rPr lang="en-US" dirty="0"/>
              <a:t>Test Tuning Parameters</a:t>
            </a:r>
          </a:p>
          <a:p>
            <a:r>
              <a:rPr lang="en-US" dirty="0"/>
              <a:t>Kubernetes</a:t>
            </a:r>
            <a:r>
              <a:rPr lang="en-US"/>
              <a:t>/Parallelization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Scenario 1: Phase IIB Trial for UC – 240 Patients, 49 countries, 18 months to completion.</a:t>
            </a:r>
            <a:endParaRPr sz="1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1A6CA8-267F-4663-8A96-1C610E129896}"/>
              </a:ext>
            </a:extLst>
          </p:cNvPr>
          <p:cNvGraphicFramePr>
            <a:graphicFrameLocks noGrp="1"/>
          </p:cNvGraphicFramePr>
          <p:nvPr/>
        </p:nvGraphicFramePr>
        <p:xfrm>
          <a:off x="1216959" y="2240803"/>
          <a:ext cx="5979459" cy="2519680"/>
        </p:xfrm>
        <a:graphic>
          <a:graphicData uri="http://schemas.openxmlformats.org/drawingml/2006/table">
            <a:tbl>
              <a:tblPr firstRow="1" bandRow="1">
                <a:tableStyleId>{27E3F7DE-16F5-441D-A29A-DCD19DBF4BD3}</a:tableStyleId>
              </a:tblPr>
              <a:tblGrid>
                <a:gridCol w="1121595">
                  <a:extLst>
                    <a:ext uri="{9D8B030D-6E8A-4147-A177-3AD203B41FA5}">
                      <a16:colId xmlns:a16="http://schemas.microsoft.com/office/drawing/2014/main" val="648835652"/>
                    </a:ext>
                  </a:extLst>
                </a:gridCol>
                <a:gridCol w="1214466">
                  <a:extLst>
                    <a:ext uri="{9D8B030D-6E8A-4147-A177-3AD203B41FA5}">
                      <a16:colId xmlns:a16="http://schemas.microsoft.com/office/drawing/2014/main" val="1921236484"/>
                    </a:ext>
                  </a:extLst>
                </a:gridCol>
                <a:gridCol w="1214466">
                  <a:extLst>
                    <a:ext uri="{9D8B030D-6E8A-4147-A177-3AD203B41FA5}">
                      <a16:colId xmlns:a16="http://schemas.microsoft.com/office/drawing/2014/main" val="2252538545"/>
                    </a:ext>
                  </a:extLst>
                </a:gridCol>
                <a:gridCol w="1214466">
                  <a:extLst>
                    <a:ext uri="{9D8B030D-6E8A-4147-A177-3AD203B41FA5}">
                      <a16:colId xmlns:a16="http://schemas.microsoft.com/office/drawing/2014/main" val="96176432"/>
                    </a:ext>
                  </a:extLst>
                </a:gridCol>
                <a:gridCol w="1214466">
                  <a:extLst>
                    <a:ext uri="{9D8B030D-6E8A-4147-A177-3AD203B41FA5}">
                      <a16:colId xmlns:a16="http://schemas.microsoft.com/office/drawing/2014/main" val="21558521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 Modeling Summary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2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Dragonfly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Grasshopper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Sine-Cosine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2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$3,054,541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$3,545,823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$3,091,256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$2,983,349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2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71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185419"/>
                  </a:ext>
                </a:extLst>
              </a:tr>
            </a:tbl>
          </a:graphicData>
        </a:graphic>
      </p:graphicFrame>
      <p:sp>
        <p:nvSpPr>
          <p:cNvPr id="5" name="Google Shape;141;p27">
            <a:extLst>
              <a:ext uri="{FF2B5EF4-FFF2-40B4-BE49-F238E27FC236}">
                <a16:creationId xmlns:a16="http://schemas.microsoft.com/office/drawing/2014/main" id="{EE790383-02AA-4B1F-A589-435612AE79AA}"/>
              </a:ext>
            </a:extLst>
          </p:cNvPr>
          <p:cNvSpPr txBox="1">
            <a:spLocks/>
          </p:cNvSpPr>
          <p:nvPr/>
        </p:nvSpPr>
        <p:spPr>
          <a:xfrm>
            <a:off x="311700" y="1595753"/>
            <a:ext cx="8520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US" sz="1400" dirty="0"/>
              <a:t>Which algorithm gives us the best design?</a:t>
            </a:r>
          </a:p>
        </p:txBody>
      </p:sp>
    </p:spTree>
    <p:extLst>
      <p:ext uri="{BB962C8B-B14F-4D97-AF65-F5344CB8AC3E}">
        <p14:creationId xmlns:p14="http://schemas.microsoft.com/office/powerpoint/2010/main" val="360689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19E9-AB13-4F7C-82AE-60F6B965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Google Shape;141;p27">
            <a:extLst>
              <a:ext uri="{FF2B5EF4-FFF2-40B4-BE49-F238E27FC236}">
                <a16:creationId xmlns:a16="http://schemas.microsoft.com/office/drawing/2014/main" id="{64ED764A-9CE8-421D-8F2A-4621E15E369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US" sz="1400" dirty="0"/>
              <a:t>Scenario 2: Phase III Trial – 180 Patients, 16 countries, 24 months to completion.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C5C6883-4F20-47F0-9D47-8D36100DF46E}"/>
              </a:ext>
            </a:extLst>
          </p:cNvPr>
          <p:cNvGraphicFramePr>
            <a:graphicFrameLocks noGrp="1"/>
          </p:cNvGraphicFramePr>
          <p:nvPr/>
        </p:nvGraphicFramePr>
        <p:xfrm>
          <a:off x="1295399" y="2052507"/>
          <a:ext cx="5332980" cy="2976714"/>
        </p:xfrm>
        <a:graphic>
          <a:graphicData uri="http://schemas.openxmlformats.org/drawingml/2006/table">
            <a:tbl>
              <a:tblPr firstRow="1" bandRow="1">
                <a:tableStyleId>{27E3F7DE-16F5-441D-A29A-DCD19DBF4BD3}</a:tableStyleId>
              </a:tblPr>
              <a:tblGrid>
                <a:gridCol w="1000332">
                  <a:extLst>
                    <a:ext uri="{9D8B030D-6E8A-4147-A177-3AD203B41FA5}">
                      <a16:colId xmlns:a16="http://schemas.microsoft.com/office/drawing/2014/main" val="648835652"/>
                    </a:ext>
                  </a:extLst>
                </a:gridCol>
                <a:gridCol w="1083162">
                  <a:extLst>
                    <a:ext uri="{9D8B030D-6E8A-4147-A177-3AD203B41FA5}">
                      <a16:colId xmlns:a16="http://schemas.microsoft.com/office/drawing/2014/main" val="1921236484"/>
                    </a:ext>
                  </a:extLst>
                </a:gridCol>
                <a:gridCol w="1083162">
                  <a:extLst>
                    <a:ext uri="{9D8B030D-6E8A-4147-A177-3AD203B41FA5}">
                      <a16:colId xmlns:a16="http://schemas.microsoft.com/office/drawing/2014/main" val="2252538545"/>
                    </a:ext>
                  </a:extLst>
                </a:gridCol>
                <a:gridCol w="1083162">
                  <a:extLst>
                    <a:ext uri="{9D8B030D-6E8A-4147-A177-3AD203B41FA5}">
                      <a16:colId xmlns:a16="http://schemas.microsoft.com/office/drawing/2014/main" val="96176432"/>
                    </a:ext>
                  </a:extLst>
                </a:gridCol>
                <a:gridCol w="1083162">
                  <a:extLst>
                    <a:ext uri="{9D8B030D-6E8A-4147-A177-3AD203B41FA5}">
                      <a16:colId xmlns:a16="http://schemas.microsoft.com/office/drawing/2014/main" val="2155852186"/>
                    </a:ext>
                  </a:extLst>
                </a:gridCol>
              </a:tblGrid>
              <a:tr h="330746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Sites Per Country</a:t>
                      </a:r>
                    </a:p>
                  </a:txBody>
                  <a:tcPr marL="81554" marR="81554" marT="40777" marB="40777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554" marR="81554" marT="40777" marB="40777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554" marR="81554" marT="40777" marB="40777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554" marR="81554" marT="40777" marB="40777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3218833347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Simplex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Dragonfly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Grasshopper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Sine-Cosine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2085329509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1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3675141006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2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2895127156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3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2759718780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4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1161185419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5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3225805486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,,,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618758984"/>
                  </a:ext>
                </a:extLst>
              </a:tr>
              <a:tr h="330746">
                <a:tc>
                  <a:txBody>
                    <a:bodyPr/>
                    <a:lstStyle/>
                    <a:p>
                      <a:r>
                        <a:rPr lang="en-US" sz="1200" dirty="0"/>
                        <a:t>Country 16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81554" marR="81554" marT="40777" marB="4077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81554" marR="81554" marT="40777" marB="40777"/>
                </a:tc>
                <a:extLst>
                  <a:ext uri="{0D108BD9-81ED-4DB2-BD59-A6C34878D82A}">
                    <a16:rowId xmlns:a16="http://schemas.microsoft.com/office/drawing/2014/main" val="1888147952"/>
                  </a:ext>
                </a:extLst>
              </a:tr>
            </a:tbl>
          </a:graphicData>
        </a:graphic>
      </p:graphicFrame>
      <p:sp>
        <p:nvSpPr>
          <p:cNvPr id="6" name="Google Shape;141;p27">
            <a:extLst>
              <a:ext uri="{FF2B5EF4-FFF2-40B4-BE49-F238E27FC236}">
                <a16:creationId xmlns:a16="http://schemas.microsoft.com/office/drawing/2014/main" id="{67A00E9B-81BF-41E6-9176-C724B9F6C3BF}"/>
              </a:ext>
            </a:extLst>
          </p:cNvPr>
          <p:cNvSpPr txBox="1">
            <a:spLocks/>
          </p:cNvSpPr>
          <p:nvPr/>
        </p:nvSpPr>
        <p:spPr>
          <a:xfrm>
            <a:off x="311700" y="1512692"/>
            <a:ext cx="8520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US" sz="1400" dirty="0"/>
              <a:t>Which algorithm gives the best distribution of sites given number of countries, probability of success, and cost are equal?</a:t>
            </a:r>
          </a:p>
        </p:txBody>
      </p:sp>
    </p:spTree>
    <p:extLst>
      <p:ext uri="{BB962C8B-B14F-4D97-AF65-F5344CB8AC3E}">
        <p14:creationId xmlns:p14="http://schemas.microsoft.com/office/powerpoint/2010/main" val="4060923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889C-B67D-504A-81BA-2C14D191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73844"/>
            <a:ext cx="3840086" cy="1269596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75" b="1"/>
              <a:t>What countries should be selected for trial?</a:t>
            </a:r>
            <a:br>
              <a:rPr lang="en-US" sz="1575" b="1"/>
            </a:br>
            <a:br>
              <a:rPr lang="en-US" sz="1575" b="1"/>
            </a:br>
            <a:r>
              <a:rPr lang="en-US" sz="1575" b="1"/>
              <a:t>How many sites should be in each country?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07F9C-7DD7-437B-B0CC-AE100A51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1" y="1931276"/>
            <a:ext cx="3840085" cy="259667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/>
              <a:t>Need reasonably high confidence of meeting enrollment target time (e.g. 12 months)</a:t>
            </a:r>
          </a:p>
          <a:p>
            <a:r>
              <a:rPr lang="en-US" sz="1350"/>
              <a:t>Desire lower cost alternatives given we can achieve the target timeline with reasonable confidence</a:t>
            </a:r>
            <a:endParaRPr lang="en-US" sz="135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E24CE61-81FD-604E-AF16-50B687BA7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2" r="20082"/>
          <a:stretch/>
        </p:blipFill>
        <p:spPr>
          <a:xfrm>
            <a:off x="4409137" y="8"/>
            <a:ext cx="4734863" cy="51434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60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10C-8023-194C-B62B-DC96A8DF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focus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F8F1-808A-1348-BB94-54B8BEF5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2" y="1588615"/>
            <a:ext cx="5937098" cy="25879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dirty="0"/>
              <a:t>Optimization definitions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Metaheuristics – deep dive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Solve and code in R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Software packages</a:t>
            </a:r>
          </a:p>
          <a:p>
            <a:pPr indent="0">
              <a:buNone/>
            </a:pPr>
            <a:endParaRPr lang="en-US" sz="1800" dirty="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09714E3-8994-4450-8058-A427B5D6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21EB-B83C-41FC-AA1E-A119828A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50" y="4894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 -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ED6B-A947-4DDF-9BE5-ADD56E3C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Optimization - Maximizing or minimizing a real function 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Combinatorial Optimization – Finding an optimal object from a finite set of objects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Function to be maximized/minimized = cost function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instance, minimize f(x)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2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Optimization – Minimums and Maximums</a:t>
            </a:r>
            <a:endParaRPr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A801A3EA-D80C-48CB-ABF1-8CCD4D331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-303068"/>
            <a:ext cx="3027218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E7D3B-EC7A-4285-A83E-725F38CD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1972765"/>
            <a:ext cx="3423805" cy="173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BE830-9FCB-4025-8F0C-1AE97342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929694"/>
            <a:ext cx="2389809" cy="1785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D9BE5-6474-41DF-B35A-91A2D37D41B9}"/>
              </a:ext>
            </a:extLst>
          </p:cNvPr>
          <p:cNvSpPr txBox="1"/>
          <p:nvPr/>
        </p:nvSpPr>
        <p:spPr>
          <a:xfrm>
            <a:off x="517811" y="1440873"/>
            <a:ext cx="29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 Optimization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161FA-A77C-425A-ABBE-97B8B19E72B0}"/>
              </a:ext>
            </a:extLst>
          </p:cNvPr>
          <p:cNvSpPr txBox="1"/>
          <p:nvPr/>
        </p:nvSpPr>
        <p:spPr>
          <a:xfrm>
            <a:off x="5604113" y="1440873"/>
            <a:ext cx="29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3-D Optimization 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9BF7-E34F-4690-A9EA-8777755E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– Minimums and Maximums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4AB65-D766-4F5A-A300-C5CFEAD5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25502"/>
            <a:ext cx="3850260" cy="2663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08861-6D95-4045-ADC1-4BECE4D9324F}"/>
              </a:ext>
            </a:extLst>
          </p:cNvPr>
          <p:cNvSpPr txBox="1"/>
          <p:nvPr/>
        </p:nvSpPr>
        <p:spPr>
          <a:xfrm>
            <a:off x="1105964" y="1017724"/>
            <a:ext cx="351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3-D Optimization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EF57D-B184-4F53-B7F3-5F0D2FC8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84" y="1325502"/>
            <a:ext cx="3687302" cy="3000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44B919-148A-4351-96F1-87A13655D0DF}"/>
              </a:ext>
            </a:extLst>
          </p:cNvPr>
          <p:cNvSpPr txBox="1"/>
          <p:nvPr/>
        </p:nvSpPr>
        <p:spPr>
          <a:xfrm>
            <a:off x="5313268" y="1017725"/>
            <a:ext cx="351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Combinatorial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36172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10C-8023-194C-B62B-DC96A8DF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focus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F8F1-808A-1348-BB94-54B8BEF5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2" y="1588615"/>
            <a:ext cx="5937098" cy="25879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Optimization definitions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Metaheuristics – deep dive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Solve and code in R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Software packages</a:t>
            </a:r>
          </a:p>
          <a:p>
            <a:pPr indent="0">
              <a:buNone/>
            </a:pPr>
            <a:endParaRPr lang="en-US" sz="1800" dirty="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09714E3-8994-4450-8058-A427B5D6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Metaheuristics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174798" y="1152212"/>
            <a:ext cx="85206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Natural behaviors lead the “guided search”.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8D477-165D-4F07-A979-5E7746567A0D}"/>
              </a:ext>
            </a:extLst>
          </p:cNvPr>
          <p:cNvSpPr txBox="1"/>
          <p:nvPr/>
        </p:nvSpPr>
        <p:spPr>
          <a:xfrm>
            <a:off x="5826096" y="1951261"/>
            <a:ext cx="2492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7F141-6BEE-4FC1-98E4-5E1C8DF75418}"/>
              </a:ext>
            </a:extLst>
          </p:cNvPr>
          <p:cNvSpPr txBox="1"/>
          <p:nvPr/>
        </p:nvSpPr>
        <p:spPr>
          <a:xfrm>
            <a:off x="257354" y="2112789"/>
            <a:ext cx="4177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</a:rPr>
              <a:t>Exploration – Search the space for a good solution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FA10C7-A42E-4B26-90C4-BEB99B185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8903" y="1733398"/>
            <a:ext cx="3953435" cy="2965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F5F6A-D9BB-466B-ADF7-A5FC52C64341}"/>
              </a:ext>
            </a:extLst>
          </p:cNvPr>
          <p:cNvSpPr txBox="1"/>
          <p:nvPr/>
        </p:nvSpPr>
        <p:spPr>
          <a:xfrm>
            <a:off x="5099017" y="4168789"/>
            <a:ext cx="3535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Particle_swarm_optimizatio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6D569-DCFD-4A7A-AB54-BF04CB48485D}"/>
              </a:ext>
            </a:extLst>
          </p:cNvPr>
          <p:cNvSpPr txBox="1"/>
          <p:nvPr/>
        </p:nvSpPr>
        <p:spPr>
          <a:xfrm>
            <a:off x="257354" y="2652166"/>
            <a:ext cx="4177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effectLst/>
              </a:rPr>
              <a:t>Communication – Transfer information between other members of the 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8E430-E91F-49CE-928F-98A51048A5DA}"/>
              </a:ext>
            </a:extLst>
          </p:cNvPr>
          <p:cNvSpPr txBox="1"/>
          <p:nvPr/>
        </p:nvSpPr>
        <p:spPr>
          <a:xfrm>
            <a:off x="257354" y="3248318"/>
            <a:ext cx="4177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</a:rPr>
              <a:t>Exploitation – Intensely search a good area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Metaheuristics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756000"/>
            <a:ext cx="7608094" cy="31432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Three Different Classes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57744"/>
            <a:ext cx="2189725" cy="540000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Evolutionary Based</a:t>
            </a:r>
            <a:endParaRPr lang="en-US" b="0" dirty="0"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Follow Darwinian principles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Genetic Algorithms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 pitchFamily="34" charset="0"/>
              </a:rPr>
              <a:t>Differential Evolution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Swarm Based</a:t>
            </a:r>
            <a:endParaRPr lang="en-US" b="0" dirty="0"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Populations move in conjunction with each other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 pitchFamily="34" charset="0"/>
              </a:rPr>
              <a:t>Particle Swarm Optimization (PSO)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effectLst/>
                <a:latin typeface="Arial" panose="020B0604020202020204" pitchFamily="34" charset="0"/>
              </a:rPr>
              <a:t>Ant Colony Optimization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 pitchFamily="34" charset="0"/>
              </a:rPr>
              <a:t>Artificial Bee Colony Optimization</a:t>
            </a:r>
            <a:endParaRPr lang="en-US" sz="1200" b="0" dirty="0">
              <a:effectLst/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Physics Based</a:t>
            </a:r>
            <a:endParaRPr lang="en-US" b="0" dirty="0"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principles found in the real world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Black Hole Optimization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 pitchFamily="34" charset="0"/>
              </a:rPr>
              <a:t>Gravitational Search Algorithm</a:t>
            </a:r>
            <a:endParaRPr lang="en-US" sz="1200" b="0" dirty="0">
              <a:effectLst/>
            </a:endParaRPr>
          </a:p>
          <a:p>
            <a:r>
              <a:rPr lang="en-US" sz="1200" dirty="0"/>
              <a:t>Sine-Cosine Algorithm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318725" y="4842272"/>
            <a:ext cx="722096" cy="19824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9</a:t>
            </a:fld>
            <a:endParaRPr lang="en-US" b="1" i="1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275210B-2D10-4C75-B57B-01F7E16B5DC9}"/>
              </a:ext>
            </a:extLst>
          </p:cNvPr>
          <p:cNvSpPr txBox="1">
            <a:spLocks/>
          </p:cNvSpPr>
          <p:nvPr/>
        </p:nvSpPr>
        <p:spPr>
          <a:xfrm>
            <a:off x="323850" y="1296000"/>
            <a:ext cx="2189725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Evolution Based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7802B0-57EA-4ACB-A5DD-6A62A1F0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2" y="1408837"/>
            <a:ext cx="408709" cy="314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B8971E-FD12-4B46-9FCA-E6A63B08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22" y="1408836"/>
            <a:ext cx="46312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432FF"/>
      </a:accent1>
      <a:accent2>
        <a:srgbClr val="0432FF"/>
      </a:accent2>
      <a:accent3>
        <a:srgbClr val="0432FF"/>
      </a:accent3>
      <a:accent4>
        <a:srgbClr val="0432FF"/>
      </a:accent4>
      <a:accent5>
        <a:srgbClr val="0432FF"/>
      </a:accent5>
      <a:accent6>
        <a:srgbClr val="0432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1434</Words>
  <Application>Microsoft Office PowerPoint</Application>
  <PresentationFormat>On-screen Show (16:9)</PresentationFormat>
  <Paragraphs>404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微软雅黑</vt:lpstr>
      <vt:lpstr>Arial</vt:lpstr>
      <vt:lpstr>Calibri</vt:lpstr>
      <vt:lpstr>Calibri Light</vt:lpstr>
      <vt:lpstr>Georgia</vt:lpstr>
      <vt:lpstr>Times New Roman</vt:lpstr>
      <vt:lpstr>Wingdings</vt:lpstr>
      <vt:lpstr>Simple Light</vt:lpstr>
      <vt:lpstr>Office Theme</vt:lpstr>
      <vt:lpstr>Optimization with Metaheuristics Nature’s Calculator  </vt:lpstr>
      <vt:lpstr>Areas of focus for this talk</vt:lpstr>
      <vt:lpstr>Areas of focus for this talk</vt:lpstr>
      <vt:lpstr>Optimization - Definitions</vt:lpstr>
      <vt:lpstr>Optimization – Minimums and Maximums</vt:lpstr>
      <vt:lpstr>Optimization – Minimums and Maximums</vt:lpstr>
      <vt:lpstr>Areas of focus for this talk</vt:lpstr>
      <vt:lpstr>Metaheuristics</vt:lpstr>
      <vt:lpstr>Metaheuristics</vt:lpstr>
      <vt:lpstr>Particle Swarm Optimization (PSO)</vt:lpstr>
      <vt:lpstr>Dragonfly Algorithm</vt:lpstr>
      <vt:lpstr>Grasshopper Optimization Algorithm</vt:lpstr>
      <vt:lpstr>Sine-Cosine Algorithm</vt:lpstr>
      <vt:lpstr>Areas of focus for this talk</vt:lpstr>
      <vt:lpstr>Metaheuristics used in R</vt:lpstr>
      <vt:lpstr>Areas of focus for this talk</vt:lpstr>
      <vt:lpstr>PowerPoint Presentation</vt:lpstr>
      <vt:lpstr>PowerPoint Presentation</vt:lpstr>
      <vt:lpstr>5. Tuning Metaheuristics</vt:lpstr>
      <vt:lpstr>Racing Algorithm</vt:lpstr>
      <vt:lpstr>Racing Algorithm</vt:lpstr>
      <vt:lpstr>Racing Algorithm</vt:lpstr>
      <vt:lpstr>5. Tuning Setup</vt:lpstr>
      <vt:lpstr>5. Tuning Setup</vt:lpstr>
      <vt:lpstr>5. Racing Algorithm Results</vt:lpstr>
      <vt:lpstr>Future Directions</vt:lpstr>
      <vt:lpstr>Results</vt:lpstr>
      <vt:lpstr>Results</vt:lpstr>
      <vt:lpstr>What countries should be selected for trial?  How many sites should be in each country?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inside Nature Metaheuristics</dc:title>
  <dc:creator>Schepps, Mitchell</dc:creator>
  <cp:lastModifiedBy>Mitchell Schepps</cp:lastModifiedBy>
  <cp:revision>39</cp:revision>
  <dcterms:modified xsi:type="dcterms:W3CDTF">2021-04-30T02:24:46Z</dcterms:modified>
</cp:coreProperties>
</file>